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7" r:id="rId1"/>
  </p:sldMasterIdLst>
  <p:notesMasterIdLst>
    <p:notesMasterId r:id="rId30"/>
  </p:notesMasterIdLst>
  <p:handoutMasterIdLst>
    <p:handoutMasterId r:id="rId31"/>
  </p:handoutMasterIdLst>
  <p:sldIdLst>
    <p:sldId id="444" r:id="rId2"/>
    <p:sldId id="258" r:id="rId3"/>
    <p:sldId id="472" r:id="rId4"/>
    <p:sldId id="502" r:id="rId5"/>
    <p:sldId id="503" r:id="rId6"/>
    <p:sldId id="504" r:id="rId7"/>
    <p:sldId id="505" r:id="rId8"/>
    <p:sldId id="522" r:id="rId9"/>
    <p:sldId id="506" r:id="rId10"/>
    <p:sldId id="507" r:id="rId11"/>
    <p:sldId id="508" r:id="rId12"/>
    <p:sldId id="512" r:id="rId13"/>
    <p:sldId id="509" r:id="rId14"/>
    <p:sldId id="513" r:id="rId15"/>
    <p:sldId id="514" r:id="rId16"/>
    <p:sldId id="510" r:id="rId17"/>
    <p:sldId id="515" r:id="rId18"/>
    <p:sldId id="516" r:id="rId19"/>
    <p:sldId id="517" r:id="rId20"/>
    <p:sldId id="518" r:id="rId21"/>
    <p:sldId id="519" r:id="rId22"/>
    <p:sldId id="520" r:id="rId23"/>
    <p:sldId id="521" r:id="rId24"/>
    <p:sldId id="524" r:id="rId25"/>
    <p:sldId id="491" r:id="rId26"/>
    <p:sldId id="492" r:id="rId27"/>
    <p:sldId id="523" r:id="rId28"/>
    <p:sldId id="501" r:id="rId2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6600"/>
    <a:srgbClr val="003399"/>
    <a:srgbClr val="0066CC"/>
    <a:srgbClr val="0033CC"/>
    <a:srgbClr val="009900"/>
    <a:srgbClr val="FF0000"/>
    <a:srgbClr val="87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8" autoAdjust="0"/>
    <p:restoredTop sz="86241" autoAdjust="0"/>
  </p:normalViewPr>
  <p:slideViewPr>
    <p:cSldViewPr>
      <p:cViewPr varScale="1">
        <p:scale>
          <a:sx n="82" d="100"/>
          <a:sy n="82" d="100"/>
        </p:scale>
        <p:origin x="13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4BFA-0EAA-4BD8-9BBF-28B713A3043A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5079-DD64-4F72-875A-116F245CB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3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1919E8-7CB6-401A-AB49-0E6B4662F4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69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A4DE71-A71F-46DB-9BA1-1A693BC91A1B}" type="slidenum">
              <a:rPr lang="it-IT" altLang="it-IT" smtClean="0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80C2-BCA2-4820-9835-C0CD149488F8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30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80C2-BCA2-4820-9835-C0CD149488F8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3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80C2-BCA2-4820-9835-C0CD149488F8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57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FB4AA-A632-4FEC-AE0A-C1D14E8B11E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212" y="6519581"/>
            <a:ext cx="1783484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>
              <a:defRPr sz="889" b="0" i="1">
                <a:solidFill>
                  <a:srgbClr val="002060"/>
                </a:solidFill>
                <a:latin typeface="Maiandra GD" panose="020E0502030308020204" pitchFamily="34" charset="0"/>
              </a:defRPr>
            </a:lvl1pPr>
          </a:lstStyle>
          <a:p>
            <a:pPr>
              <a:defRPr/>
            </a:pPr>
            <a:r>
              <a:rPr lang="it-IT" dirty="0"/>
              <a:t>Sede. data</a:t>
            </a:r>
          </a:p>
        </p:txBody>
      </p:sp>
    </p:spTree>
    <p:extLst>
      <p:ext uri="{BB962C8B-B14F-4D97-AF65-F5344CB8AC3E}">
        <p14:creationId xmlns:p14="http://schemas.microsoft.com/office/powerpoint/2010/main" val="259015923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it-IT" dirty="0"/>
              <a:t>Sede data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D9C1-3D68-474D-9815-0E2AF864BA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103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543800" cy="144938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25613" y="6165850"/>
            <a:ext cx="185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3797-8AE1-4DE9-B1EA-4AA80989B3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212" y="6519581"/>
            <a:ext cx="1783484" cy="22916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it-IT" dirty="0"/>
              <a:t>Sede data</a:t>
            </a:r>
          </a:p>
        </p:txBody>
      </p:sp>
    </p:spTree>
    <p:extLst>
      <p:ext uri="{BB962C8B-B14F-4D97-AF65-F5344CB8AC3E}">
        <p14:creationId xmlns:p14="http://schemas.microsoft.com/office/powerpoint/2010/main" val="342181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2723" y="6453188"/>
            <a:ext cx="704144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77" tIns="43889" rIns="87777" bIns="43889" numCol="1" anchor="t" anchorCtr="0" compatLnSpc="1">
            <a:prstTxWarp prst="textNoShape">
              <a:avLst/>
            </a:prstTxWarp>
          </a:bodyPr>
          <a:lstStyle>
            <a:lvl1pPr algn="r">
              <a:defRPr sz="889" b="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EFB4AA-A632-4FEC-AE0A-C1D14E8B11E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2819400" y="6400800"/>
            <a:ext cx="3505200" cy="304800"/>
          </a:xfrm>
          <a:prstGeom prst="rect">
            <a:avLst/>
          </a:prstGeom>
          <a:noFill/>
          <a:ln>
            <a:noFill/>
          </a:ln>
        </p:spPr>
        <p:txBody>
          <a:bodyPr lIns="78024" tIns="39012" rIns="78024" bIns="39012"/>
          <a:lstStyle>
            <a:lvl1pPr defTabSz="877888"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1pPr>
            <a:lvl2pPr marL="742950" indent="-285750" defTabSz="877888"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2pPr>
            <a:lvl3pPr marL="1143000" indent="-228600" defTabSz="877888"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3pPr>
            <a:lvl4pPr marL="1600200" indent="-228600" defTabSz="877888"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4pPr>
            <a:lvl5pPr marL="2057400" indent="-228600" defTabSz="877888"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it-IT" altLang="it-IT" sz="1244" b="0">
              <a:latin typeface="Arial" panose="020B0604020202020204" pitchFamily="34" charset="0"/>
            </a:endParaRPr>
          </a:p>
        </p:txBody>
      </p:sp>
      <p:sp>
        <p:nvSpPr>
          <p:cNvPr id="15771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212" y="6519581"/>
            <a:ext cx="1783484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>
              <a:defRPr sz="889" b="0" i="1">
                <a:solidFill>
                  <a:srgbClr val="002060"/>
                </a:solidFill>
                <a:latin typeface="Maiandra GD" panose="020E0502030308020204" pitchFamily="34" charset="0"/>
              </a:defRPr>
            </a:lvl1pPr>
          </a:lstStyle>
          <a:p>
            <a:pPr>
              <a:defRPr/>
            </a:pPr>
            <a:r>
              <a:rPr lang="it-IT" dirty="0"/>
              <a:t>Sede. data</a:t>
            </a:r>
          </a:p>
        </p:txBody>
      </p:sp>
      <p:cxnSp>
        <p:nvCxnSpPr>
          <p:cNvPr id="11" name="Connettore diritto 10"/>
          <p:cNvCxnSpPr/>
          <p:nvPr/>
        </p:nvCxnSpPr>
        <p:spPr bwMode="auto">
          <a:xfrm>
            <a:off x="0" y="692150"/>
            <a:ext cx="9152467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 bwMode="auto">
          <a:xfrm>
            <a:off x="-2822" y="6308725"/>
            <a:ext cx="91510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" y="6618"/>
            <a:ext cx="1353057" cy="649296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2627785" y="6391276"/>
            <a:ext cx="3918184" cy="375731"/>
            <a:chOff x="3055938" y="6391275"/>
            <a:chExt cx="4308276" cy="375731"/>
          </a:xfrm>
        </p:grpSpPr>
        <p:grpSp>
          <p:nvGrpSpPr>
            <p:cNvPr id="1031" name="Gruppo 1"/>
            <p:cNvGrpSpPr>
              <a:grpSpLocks/>
            </p:cNvGrpSpPr>
            <p:nvPr userDrawn="1"/>
          </p:nvGrpSpPr>
          <p:grpSpPr bwMode="auto">
            <a:xfrm>
              <a:off x="3055938" y="6391275"/>
              <a:ext cx="3861955" cy="346648"/>
              <a:chOff x="2839244" y="6309320"/>
              <a:chExt cx="4320480" cy="346647"/>
            </a:xfrm>
          </p:grpSpPr>
          <p:pic>
            <p:nvPicPr>
              <p:cNvPr id="1033" name="Immagine 2"/>
              <p:cNvPicPr>
                <a:picLocks noChangeAspect="1"/>
              </p:cNvPicPr>
              <p:nvPr userDrawn="1"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244" y="6322846"/>
                <a:ext cx="1118299" cy="287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Immagine 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372" y="6324756"/>
                <a:ext cx="756355" cy="331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5" name="Immagine 2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00" t="24457" r="13100" b="23465"/>
              <a:stretch>
                <a:fillRect/>
              </a:stretch>
            </p:blipFill>
            <p:spPr bwMode="auto">
              <a:xfrm>
                <a:off x="6457978" y="6309320"/>
                <a:ext cx="701746" cy="337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" name="Immagine 2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488" y="6391781"/>
              <a:ext cx="379726" cy="375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92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40" r:id="rId2"/>
    <p:sldLayoutId id="2147484141" r:id="rId3"/>
  </p:sldLayoutIdLst>
  <p:transition>
    <p:random/>
  </p:transition>
  <p:hf sldNum="0" hdr="0" dt="0"/>
  <p:txStyles>
    <p:titleStyle>
      <a:lvl1pPr algn="l" defTabSz="78035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733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8035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733" b="1">
          <a:solidFill>
            <a:schemeClr val="tx2"/>
          </a:solidFill>
          <a:latin typeface="Arial Narrow" pitchFamily="34" charset="0"/>
        </a:defRPr>
      </a:lvl2pPr>
      <a:lvl3pPr algn="l" defTabSz="78035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733" b="1">
          <a:solidFill>
            <a:schemeClr val="tx2"/>
          </a:solidFill>
          <a:latin typeface="Arial Narrow" pitchFamily="34" charset="0"/>
        </a:defRPr>
      </a:lvl3pPr>
      <a:lvl4pPr algn="l" defTabSz="78035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733" b="1">
          <a:solidFill>
            <a:schemeClr val="tx2"/>
          </a:solidFill>
          <a:latin typeface="Arial Narrow" pitchFamily="34" charset="0"/>
        </a:defRPr>
      </a:lvl4pPr>
      <a:lvl5pPr algn="l" defTabSz="78035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733" b="1">
          <a:solidFill>
            <a:schemeClr val="tx2"/>
          </a:solidFill>
          <a:latin typeface="Arial Narrow" pitchFamily="34" charset="0"/>
        </a:defRPr>
      </a:lvl5pPr>
      <a:lvl6pPr marL="406405" algn="l" defTabSz="78035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733" b="1">
          <a:solidFill>
            <a:schemeClr val="tx2"/>
          </a:solidFill>
          <a:latin typeface="Arial Narrow" pitchFamily="34" charset="0"/>
        </a:defRPr>
      </a:lvl6pPr>
      <a:lvl7pPr marL="812810" algn="l" defTabSz="78035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733" b="1">
          <a:solidFill>
            <a:schemeClr val="tx2"/>
          </a:solidFill>
          <a:latin typeface="Arial Narrow" pitchFamily="34" charset="0"/>
        </a:defRPr>
      </a:lvl7pPr>
      <a:lvl8pPr marL="1219215" algn="l" defTabSz="78035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733" b="1">
          <a:solidFill>
            <a:schemeClr val="tx2"/>
          </a:solidFill>
          <a:latin typeface="Arial Narrow" pitchFamily="34" charset="0"/>
        </a:defRPr>
      </a:lvl8pPr>
      <a:lvl9pPr marL="1625620" algn="l" defTabSz="78035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733" b="1">
          <a:solidFill>
            <a:schemeClr val="tx2"/>
          </a:solidFill>
          <a:latin typeface="Arial Narrow" pitchFamily="34" charset="0"/>
        </a:defRPr>
      </a:lvl9pPr>
    </p:titleStyle>
    <p:bodyStyle>
      <a:lvl1pPr marL="292104" indent="-292104" algn="l" defTabSz="780355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633597" indent="-244126" algn="l" defTabSz="78035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222">
          <a:solidFill>
            <a:schemeClr val="tx1"/>
          </a:solidFill>
          <a:latin typeface="+mn-lt"/>
        </a:defRPr>
      </a:lvl2pPr>
      <a:lvl3pPr marL="975090" indent="-194736" algn="l" defTabSz="780355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44">
          <a:solidFill>
            <a:schemeClr val="tx1"/>
          </a:solidFill>
          <a:latin typeface="+mn-lt"/>
        </a:defRPr>
      </a:lvl3pPr>
      <a:lvl4pPr marL="1365973" indent="-194736" algn="l" defTabSz="78035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1689">
          <a:solidFill>
            <a:schemeClr val="tx1"/>
          </a:solidFill>
          <a:latin typeface="+mn-lt"/>
        </a:defRPr>
      </a:lvl4pPr>
      <a:lvl5pPr marL="1755444" indent="-194736" algn="l" defTabSz="780355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689">
          <a:solidFill>
            <a:schemeClr val="tx1"/>
          </a:solidFill>
          <a:latin typeface="+mn-lt"/>
        </a:defRPr>
      </a:lvl5pPr>
      <a:lvl6pPr marL="2161849" indent="-194736" algn="l" defTabSz="780355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689">
          <a:solidFill>
            <a:schemeClr val="tx1"/>
          </a:solidFill>
          <a:latin typeface="+mn-lt"/>
        </a:defRPr>
      </a:lvl6pPr>
      <a:lvl7pPr marL="2568254" indent="-194736" algn="l" defTabSz="780355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689">
          <a:solidFill>
            <a:schemeClr val="tx1"/>
          </a:solidFill>
          <a:latin typeface="+mn-lt"/>
        </a:defRPr>
      </a:lvl7pPr>
      <a:lvl8pPr marL="2974659" indent="-194736" algn="l" defTabSz="780355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689">
          <a:solidFill>
            <a:schemeClr val="tx1"/>
          </a:solidFill>
          <a:latin typeface="+mn-lt"/>
        </a:defRPr>
      </a:lvl8pPr>
      <a:lvl9pPr marL="3381064" indent="-194736" algn="l" defTabSz="780355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689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crdownload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10" Type="http://schemas.openxmlformats.org/officeDocument/2006/relationships/image" Target="../media/image69.jp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jpg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crdownload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crdownload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crdownload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webp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crdownload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crdownload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tangolo 3"/>
          <p:cNvSpPr>
            <a:spLocks noChangeArrowheads="1"/>
          </p:cNvSpPr>
          <p:nvPr/>
        </p:nvSpPr>
        <p:spPr bwMode="auto">
          <a:xfrm>
            <a:off x="0" y="4465547"/>
            <a:ext cx="9144000" cy="1523209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Comic Sans MS" panose="030F0702030302020204" pitchFamily="66" charset="0"/>
              </a:defRPr>
            </a:lvl9pPr>
          </a:lstStyle>
          <a:p>
            <a:endParaRPr lang="it-IT" altLang="it-IT" sz="1778" dirty="0">
              <a:latin typeface="+mn-lt"/>
            </a:endParaRPr>
          </a:p>
          <a:p>
            <a:r>
              <a:rPr lang="it-IT" altLang="it-IT" sz="1600" dirty="0">
                <a:latin typeface="+mn-lt"/>
              </a:rPr>
              <a:t>			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2969" y="4611598"/>
            <a:ext cx="8698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</a:rPr>
              <a:t>INCONTRO DI EDUCAZIONE ALIMENTARE</a:t>
            </a:r>
          </a:p>
          <a:p>
            <a:pPr algn="ctr">
              <a:defRPr/>
            </a:pPr>
            <a:r>
              <a:rPr lang="it-IT" altLang="it-IT" sz="1400" dirty="0">
                <a:solidFill>
                  <a:srgbClr val="000000"/>
                </a:solidFill>
                <a:latin typeface="Maiandra GD" panose="020E0502030308020204" pitchFamily="34" charset="0"/>
              </a:rPr>
              <a:t>				Docente: Dott.ssa Maria Grazia Zanni – Tecnologo Alimentare</a:t>
            </a:r>
            <a:endParaRPr lang="it-IT" sz="1400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endParaRPr lang="it-IT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3275856" y="260648"/>
            <a:ext cx="5673725" cy="349250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r"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Torino, 23 marzo 2021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r="64856"/>
          <a:stretch/>
        </p:blipFill>
        <p:spPr>
          <a:xfrm>
            <a:off x="55535" y="1769867"/>
            <a:ext cx="1658370" cy="26226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r="59518"/>
          <a:stretch/>
        </p:blipFill>
        <p:spPr>
          <a:xfrm>
            <a:off x="4611984" y="755949"/>
            <a:ext cx="1872208" cy="268367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67608"/>
          <a:stretch/>
        </p:blipFill>
        <p:spPr>
          <a:xfrm>
            <a:off x="3159274" y="1784674"/>
            <a:ext cx="1528494" cy="262265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/>
          <a:srcRect l="34093" r="27757"/>
          <a:stretch/>
        </p:blipFill>
        <p:spPr>
          <a:xfrm>
            <a:off x="1594780" y="778821"/>
            <a:ext cx="1800200" cy="262265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70225"/>
          <a:stretch/>
        </p:blipFill>
        <p:spPr>
          <a:xfrm>
            <a:off x="7732704" y="755949"/>
            <a:ext cx="1377032" cy="268367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38572" r="25618"/>
          <a:stretch/>
        </p:blipFill>
        <p:spPr>
          <a:xfrm>
            <a:off x="6484192" y="1754162"/>
            <a:ext cx="1656184" cy="26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0295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26" y="3793215"/>
            <a:ext cx="1254286" cy="1324112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itolo 1"/>
          <p:cNvSpPr txBox="1">
            <a:spLocks/>
          </p:cNvSpPr>
          <p:nvPr/>
        </p:nvSpPr>
        <p:spPr>
          <a:xfrm>
            <a:off x="1475656" y="0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Come trasformare l’alimentazione a scuola e a casa in un intervento di educazione alimentare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5860" y="1209350"/>
            <a:ext cx="87129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000000"/>
                </a:solidFill>
                <a:latin typeface="Maiandra GD" panose="020E0502030308020204" pitchFamily="34" charset="0"/>
              </a:rPr>
              <a:t>ASPETTI QUALITATIVI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Far conoscere </a:t>
            </a:r>
            <a:r>
              <a:rPr lang="it-IT" b="1" u="sng" dirty="0">
                <a:solidFill>
                  <a:srgbClr val="000000"/>
                </a:solidFill>
                <a:latin typeface="Maiandra GD" panose="020E0502030308020204" pitchFamily="34" charset="0"/>
              </a:rPr>
              <a:t>tutti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 gli alimenti attraverso ricette appetibili e gustose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Avvicinare i ragazzi al magico mondo della </a:t>
            </a: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frutta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 e della </a:t>
            </a: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verdura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    - spuntini a base di frutta (intera o macedonia) e verdura cruda</a:t>
            </a:r>
          </a:p>
          <a:p>
            <a:pPr algn="just">
              <a:spcBef>
                <a:spcPts val="0"/>
              </a:spcBef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    - presentando tutta la frutta di stagione</a:t>
            </a:r>
          </a:p>
          <a:p>
            <a:pPr marL="265113" algn="just">
              <a:spcBef>
                <a:spcPts val="0"/>
              </a:spcBef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- garantendo nel menù settimanale almeno 4 tipologie diverse di frutta e verdura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Mettere le </a:t>
            </a: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patate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 al loro posto! Le patate «bilanciano» i carboidrati del primo e non si sostituiscono alle verdure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Il </a:t>
            </a: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sale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 !! Si nasconde ovunque… </a:t>
            </a:r>
          </a:p>
          <a:p>
            <a:pPr marL="447675" indent="-182563" algn="just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utilizzare il pane, a ridotto contenuto di sale, e proporlo preferibilmente</a:t>
            </a:r>
          </a:p>
          <a:p>
            <a:pPr marL="265112" algn="just"/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  dopo il consumo del primo piatto</a:t>
            </a:r>
          </a:p>
          <a:p>
            <a:pPr marL="447675" indent="-182563" algn="just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utilizzando </a:t>
            </a:r>
            <a:r>
              <a:rPr lang="it-IT" dirty="0" err="1">
                <a:solidFill>
                  <a:srgbClr val="000000"/>
                </a:solidFill>
                <a:latin typeface="Maiandra GD" panose="020E0502030308020204" pitchFamily="34" charset="0"/>
              </a:rPr>
              <a:t>insaporitori</a:t>
            </a: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 «naturali» e non artificiali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3"/>
          <a:stretch/>
        </p:blipFill>
        <p:spPr>
          <a:xfrm>
            <a:off x="4662344" y="5301208"/>
            <a:ext cx="4464496" cy="11739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 b="35000"/>
          <a:stretch/>
        </p:blipFill>
        <p:spPr>
          <a:xfrm>
            <a:off x="395536" y="5442135"/>
            <a:ext cx="4594498" cy="99873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69" y="764704"/>
            <a:ext cx="1812655" cy="19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7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itolo 1"/>
          <p:cNvSpPr txBox="1">
            <a:spLocks/>
          </p:cNvSpPr>
          <p:nvPr/>
        </p:nvSpPr>
        <p:spPr>
          <a:xfrm>
            <a:off x="1475656" y="0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Come trasformare il momento del pasto a scuola e a casa in un intervento di educazione alimentare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8617" y="1301421"/>
            <a:ext cx="871296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000000"/>
                </a:solidFill>
                <a:latin typeface="Maiandra GD" panose="020E0502030308020204" pitchFamily="34" charset="0"/>
              </a:rPr>
              <a:t>ASPETTI 	QUANTITATIVI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Due primi non fanno un secondo…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È consentito e raccomandato il bis di contorno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95536" y="1987740"/>
            <a:ext cx="8554833" cy="1740520"/>
            <a:chOff x="304455" y="2435860"/>
            <a:chExt cx="8554833" cy="174052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5" y="2579911"/>
              <a:ext cx="1639855" cy="1281137"/>
            </a:xfrm>
            <a:prstGeom prst="rect">
              <a:avLst/>
            </a:prstGeom>
          </p:spPr>
        </p:pic>
        <p:sp>
          <p:nvSpPr>
            <p:cNvPr id="13" name="Diverso da 12"/>
            <p:cNvSpPr/>
            <p:nvPr/>
          </p:nvSpPr>
          <p:spPr bwMode="auto">
            <a:xfrm>
              <a:off x="4283968" y="2994938"/>
              <a:ext cx="720080" cy="707886"/>
            </a:xfrm>
            <a:prstGeom prst="mathNotEqual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Più 13"/>
            <p:cNvSpPr/>
            <p:nvPr/>
          </p:nvSpPr>
          <p:spPr bwMode="auto">
            <a:xfrm>
              <a:off x="1907704" y="2924944"/>
              <a:ext cx="690596" cy="762355"/>
            </a:xfrm>
            <a:prstGeom prst="mathPlus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endParaRPr>
            </a:p>
          </p:txBody>
        </p: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109" y="2544742"/>
              <a:ext cx="1639855" cy="1281137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2574462"/>
              <a:ext cx="1639855" cy="1281137"/>
            </a:xfrm>
            <a:prstGeom prst="rect">
              <a:avLst/>
            </a:prstGeom>
          </p:spPr>
        </p:pic>
        <p:sp>
          <p:nvSpPr>
            <p:cNvPr id="18" name="Più 17"/>
            <p:cNvSpPr/>
            <p:nvPr/>
          </p:nvSpPr>
          <p:spPr bwMode="auto">
            <a:xfrm>
              <a:off x="6516216" y="2924943"/>
              <a:ext cx="690596" cy="762355"/>
            </a:xfrm>
            <a:prstGeom prst="mathPlus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endParaRPr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768" y="2435860"/>
              <a:ext cx="1740520" cy="1740520"/>
            </a:xfrm>
            <a:prstGeom prst="rect">
              <a:avLst/>
            </a:prstGeom>
          </p:spPr>
        </p:pic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52" y="4172960"/>
            <a:ext cx="3379474" cy="18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itolo 1"/>
          <p:cNvSpPr txBox="1">
            <a:spLocks/>
          </p:cNvSpPr>
          <p:nvPr/>
        </p:nvSpPr>
        <p:spPr>
          <a:xfrm>
            <a:off x="1475656" y="0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Come trasformare il momento del pasto a scuola e a casa in un intervento di educazione alimentare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39" y="3357662"/>
            <a:ext cx="3082717" cy="26260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8342"/>
            <a:ext cx="3157959" cy="273689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r="21651"/>
          <a:stretch/>
        </p:blipFill>
        <p:spPr>
          <a:xfrm>
            <a:off x="6732240" y="3357662"/>
            <a:ext cx="2213298" cy="2887578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 bwMode="auto">
          <a:xfrm rot="2369102">
            <a:off x="2483333" y="1473563"/>
            <a:ext cx="1080990" cy="2184183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QUALITÀ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596320" y="891828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it-IT" b="1" u="sng" dirty="0">
                <a:solidFill>
                  <a:srgbClr val="000000"/>
                </a:solidFill>
                <a:latin typeface="Maiandra GD" panose="020E0502030308020204" pitchFamily="34" charset="0"/>
              </a:rPr>
              <a:t>IL BIS o IL TER DI FRUTTA E VERDURA: come fare?</a:t>
            </a:r>
          </a:p>
        </p:txBody>
      </p:sp>
      <p:sp>
        <p:nvSpPr>
          <p:cNvPr id="12" name="Freccia in giù 11"/>
          <p:cNvSpPr/>
          <p:nvPr/>
        </p:nvSpPr>
        <p:spPr bwMode="auto">
          <a:xfrm rot="19230898" flipH="1">
            <a:off x="5291646" y="1548903"/>
            <a:ext cx="1080990" cy="2184183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DISPONIBILIÀ</a:t>
            </a:r>
          </a:p>
        </p:txBody>
      </p:sp>
    </p:spTree>
    <p:extLst>
      <p:ext uri="{BB962C8B-B14F-4D97-AF65-F5344CB8AC3E}">
        <p14:creationId xmlns:p14="http://schemas.microsoft.com/office/powerpoint/2010/main" val="324742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itolo 1"/>
          <p:cNvSpPr txBox="1">
            <a:spLocks/>
          </p:cNvSpPr>
          <p:nvPr/>
        </p:nvSpPr>
        <p:spPr>
          <a:xfrm>
            <a:off x="1475656" y="0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Come trasformare il momento del pasto a scuola e a casa in un intervento di educazione alimentare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419741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000000"/>
                </a:solidFill>
                <a:latin typeface="Maiandra GD" panose="020E0502030308020204" pitchFamily="34" charset="0"/>
              </a:rPr>
              <a:t>ASPETTI SENSORIALI ed EMOTIVI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Colori e forme condizionano il gradimento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Abbinare l’alimento nuovo o poco utilizzato a quello più noto e </a:t>
            </a:r>
          </a:p>
          <a:p>
            <a:pPr>
              <a:spcBef>
                <a:spcPts val="0"/>
              </a:spcBef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    gradito (insalata di riso e legumi, pasta integrale con sugo di pomodoro…)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Coinvolgere i ragazzi nella stesura del menù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Essere presenti attivamente al momento del pranzo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Essere di esempio: indirizzare i bambini noti come buoni “mangiatori di verdure” a tavoli diversi al momento del pasto per facilitare un maggior consumo di verdure nei cattivi mangiatori</a:t>
            </a:r>
          </a:p>
          <a:p>
            <a:pPr>
              <a:spcBef>
                <a:spcPts val="600"/>
              </a:spcBef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>
              <a:spcBef>
                <a:spcPts val="600"/>
              </a:spcBef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764704"/>
            <a:ext cx="2035680" cy="1628545"/>
          </a:xfrm>
          <a:prstGeom prst="rect">
            <a:avLst/>
          </a:prstGeom>
          <a:solidFill>
            <a:srgbClr val="CC6600"/>
          </a:solidFill>
          <a:ln w="19050">
            <a:solidFill>
              <a:srgbClr val="FFC00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05064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6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itolo 1"/>
          <p:cNvSpPr txBox="1">
            <a:spLocks/>
          </p:cNvSpPr>
          <p:nvPr/>
        </p:nvSpPr>
        <p:spPr>
          <a:xfrm>
            <a:off x="1475656" y="0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Come trasformare il momento del pasto a scuola e a casa in un intervento di educazione alimentare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052736"/>
            <a:ext cx="8712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000000"/>
                </a:solidFill>
                <a:latin typeface="Maiandra GD" panose="020E0502030308020204" pitchFamily="34" charset="0"/>
              </a:rPr>
              <a:t>ASPETTI SENSORIALI ed EMOTIVI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Proporre senza insistere: riproporre più volte nel tempo (anche 10-15 volte) piccoli assaggi (circa 25 grammi) di verdure rifiutate in precedenti occasioni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Tagliare frutta e verdura in piccoli pezzi e a casa, quando c’è più tempo, trasformarla in qualcosa d’altro: uso delle formine, del </a:t>
            </a:r>
            <a:r>
              <a:rPr lang="it-IT" b="1" dirty="0" err="1">
                <a:solidFill>
                  <a:srgbClr val="000000"/>
                </a:solidFill>
                <a:latin typeface="Maiandra GD" panose="020E0502030308020204" pitchFamily="34" charset="0"/>
              </a:rPr>
              <a:t>temperaverdure</a:t>
            </a: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, di attrezzature semplici ma divertenti (la spaghettiera di verdure)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Consumare il pasto in famiglia seduti a tavola, con la </a:t>
            </a:r>
          </a:p>
          <a:p>
            <a:pPr>
              <a:spcBef>
                <a:spcPts val="0"/>
              </a:spcBef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    famiglia (senza la TV, il cellulare o altre distrazioni)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>
              <a:spcBef>
                <a:spcPts val="600"/>
              </a:spcBef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b="46006"/>
          <a:stretch/>
        </p:blipFill>
        <p:spPr>
          <a:xfrm>
            <a:off x="72086" y="4437112"/>
            <a:ext cx="3282879" cy="1826107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97" y="4084656"/>
            <a:ext cx="3268627" cy="217512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Segnaposto contenuto 6" descr="vasetti_fingerfood_.jpg"/>
          <p:cNvPicPr>
            <a:picLocks noGrp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6599" y="4865728"/>
            <a:ext cx="2092686" cy="1394051"/>
          </a:xfrm>
          <a:prstGeom prst="rect">
            <a:avLst/>
          </a:prstGeom>
          <a:ln w="28575" cmpd="tri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4969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268760"/>
            <a:ext cx="6480720" cy="4572000"/>
          </a:xfrm>
        </p:spPr>
        <p:txBody>
          <a:bodyPr>
            <a:normAutofit fontScale="92500"/>
          </a:bodyPr>
          <a:lstStyle/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Non sostituire la frutta fresca con succhi di frutta «pronti»</a:t>
            </a:r>
          </a:p>
          <a:p>
            <a:pPr marL="0" indent="0">
              <a:buClr>
                <a:srgbClr val="CC6600"/>
              </a:buClr>
              <a:buSzPct val="100000"/>
              <a:buNone/>
            </a:pPr>
            <a:endParaRPr lang="it-IT" sz="2000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>
              <a:spcBef>
                <a:spcPts val="600"/>
              </a:spcBef>
              <a:buClr>
                <a:srgbClr val="CC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Provare gli estratti o i centrifugati</a:t>
            </a:r>
          </a:p>
          <a:p>
            <a:pPr marL="0" indent="0">
              <a:spcBef>
                <a:spcPts val="600"/>
              </a:spcBef>
              <a:buClr>
                <a:srgbClr val="CC6600"/>
              </a:buClr>
              <a:buSzPct val="100000"/>
              <a:buNone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CC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Servire a pranzo e a cena frutta fresca e verdura di colori diversi (rosso, verde, giallo, bianco)</a:t>
            </a:r>
          </a:p>
          <a:p>
            <a:pPr marL="0" indent="0">
              <a:spcBef>
                <a:spcPts val="600"/>
              </a:spcBef>
              <a:buClr>
                <a:srgbClr val="CC6600"/>
              </a:buClr>
              <a:buSzPct val="100000"/>
              <a:buNone/>
            </a:pPr>
            <a:endParaRPr lang="it-IT" sz="2000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Aggiungere un frutto fresco alla colazione e negli spuntini</a:t>
            </a:r>
          </a:p>
          <a:p>
            <a:pPr marL="0" indent="0">
              <a:buClr>
                <a:srgbClr val="CC6600"/>
              </a:buClr>
              <a:buSzPct val="100000"/>
              <a:buNone/>
            </a:pPr>
            <a:endParaRPr lang="it-IT" sz="2000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Condire abitualmente la pasta con sughi di verdure </a:t>
            </a: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Alternare la pasta asciutta con zuppe di verdure </a:t>
            </a:r>
          </a:p>
        </p:txBody>
      </p:sp>
      <p:sp>
        <p:nvSpPr>
          <p:cNvPr id="33796" name="AutoShape 4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8" name="AutoShape 6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763688" y="189403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Ulteriori consigli per aumentare il consumo di frutta e verdura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80728"/>
            <a:ext cx="2780928" cy="27809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3096"/>
            <a:ext cx="3796575" cy="19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itolo 1"/>
          <p:cNvSpPr txBox="1">
            <a:spLocks/>
          </p:cNvSpPr>
          <p:nvPr/>
        </p:nvSpPr>
        <p:spPr>
          <a:xfrm>
            <a:off x="2136768" y="66762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Equilibrio giornaliero tra pasto a casa e pasto a scuola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836712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Colazione</a:t>
            </a:r>
          </a:p>
          <a:p>
            <a:pPr>
              <a:spcBef>
                <a:spcPts val="600"/>
              </a:spcBef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Il pranzo a scuola o a casa</a:t>
            </a:r>
          </a:p>
          <a:p>
            <a:pPr>
              <a:spcBef>
                <a:spcPts val="600"/>
              </a:spcBef>
            </a:pPr>
            <a:endParaRPr lang="it-IT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La cena a casa: elaborazione di un prospetto riepilogativo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20" y="940286"/>
            <a:ext cx="2139160" cy="21286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246968" y="3068960"/>
            <a:ext cx="4682437" cy="31683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5064"/>
            <a:ext cx="3524250" cy="219075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083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7974" y="2132856"/>
            <a:ext cx="6424265" cy="3816424"/>
          </a:xfrm>
        </p:spPr>
        <p:txBody>
          <a:bodyPr>
            <a:normAutofit/>
          </a:bodyPr>
          <a:lstStyle/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srgbClr val="000000"/>
                </a:solidFill>
                <a:latin typeface="Maiandra GD" panose="020E0502030308020204" pitchFamily="34" charset="0"/>
              </a:rPr>
              <a:t>150 ml di latte o yogurt parzialmente scremato, 50 g di biscotti secchi, 1 spremuta d’arancia (100 ml)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srgbClr val="000000"/>
                </a:solidFill>
                <a:latin typeface="Maiandra GD" panose="020E0502030308020204" pitchFamily="34" charset="0"/>
              </a:rPr>
              <a:t> 150 ml di latte o yogurt parzialmente scremato, 4 fette biscottate, 30 g di marmellata, 1 spremuta d’arancia  (100 ml)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srgbClr val="000000"/>
                </a:solidFill>
                <a:latin typeface="Maiandra GD" panose="020E0502030308020204" pitchFamily="34" charset="0"/>
              </a:rPr>
              <a:t>220 ml di latte o yogurt parzialmente scremato, merendina ai cereali o torta casalinga(30 g), mela (200 g)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srgbClr val="000000"/>
                </a:solidFill>
                <a:latin typeface="Maiandra GD" panose="020E0502030308020204" pitchFamily="34" charset="0"/>
              </a:rPr>
              <a:t>Una tazza di latte parzialmente scremato con dei cereali o muesli. Oppure uno yogurt intero e una barretta di muesli.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srgbClr val="000000"/>
                </a:solidFill>
                <a:latin typeface="Maiandra GD" panose="020E0502030308020204" pitchFamily="34" charset="0"/>
              </a:rPr>
              <a:t>Una spremuta d'arancia con del pane tostato e una fettina di prosciutto cotto o una fettina di formaggio. Oppure la stessa spremuta d'arancia accompagnata da una fetta di torta margherita.</a:t>
            </a:r>
          </a:p>
          <a:p>
            <a:endParaRPr lang="it-IT" sz="2000" dirty="0">
              <a:latin typeface="Candara" pitchFamily="34" charset="0"/>
            </a:endParaRPr>
          </a:p>
          <a:p>
            <a:endParaRPr lang="it-IT" sz="2000" dirty="0">
              <a:latin typeface="Candara" pitchFamily="34" charset="0"/>
            </a:endParaRPr>
          </a:p>
          <a:p>
            <a:endParaRPr lang="it-IT" sz="2000" dirty="0">
              <a:latin typeface="Candara" pitchFamily="34" charset="0"/>
            </a:endParaRPr>
          </a:p>
        </p:txBody>
      </p:sp>
      <p:sp>
        <p:nvSpPr>
          <p:cNvPr id="2050" name="AutoShape 2" descr="Risultati immagini per colazione bim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83568" y="908720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</a:rPr>
              <a:t>La composizione della colazione deve  considerare le nostre abitudini ma anche i gusti specifici (dolce, salata?) e variare </a:t>
            </a:r>
          </a:p>
          <a:p>
            <a:pPr algn="ctr"/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</a:rPr>
              <a:t>nell’arco della settimana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563983" y="160338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A casa: la prima colazione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63" y="2636912"/>
            <a:ext cx="2248024" cy="19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59541" y="1846686"/>
            <a:ext cx="6408712" cy="3528392"/>
          </a:xfrm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Cereali sotto forma di pane e/o primi piatti e piatti unici (pasta, riso, orzo..)</a:t>
            </a:r>
          </a:p>
          <a:p>
            <a:pPr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Verdure di stagione, crude e cotte</a:t>
            </a:r>
          </a:p>
          <a:p>
            <a:pPr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Secondi scelti a rotazione: carne, pesce, prosciutto cotto o crudo, bresaola, uova, formaggio. Inserire almeno una volta alla settimana i legumi. </a:t>
            </a:r>
          </a:p>
          <a:p>
            <a:pPr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Frutta fresca </a:t>
            </a:r>
          </a:p>
          <a:p>
            <a:pPr>
              <a:spcBef>
                <a:spcPts val="2400"/>
              </a:spcBef>
            </a:pPr>
            <a:endParaRPr lang="it-IT" sz="2000" dirty="0">
              <a:latin typeface="Candara" pitchFamily="34" charset="0"/>
            </a:endParaRPr>
          </a:p>
          <a:p>
            <a:pPr>
              <a:buFontTx/>
              <a:buChar char="-"/>
            </a:pPr>
            <a:endParaRPr lang="it-IT" sz="2000" dirty="0">
              <a:latin typeface="Candara" pitchFamily="34" charset="0"/>
            </a:endParaRPr>
          </a:p>
          <a:p>
            <a:endParaRPr lang="it-IT" sz="2000" dirty="0">
              <a:latin typeface="Candara" pitchFamily="34" charset="0"/>
            </a:endParaRPr>
          </a:p>
          <a:p>
            <a:endParaRPr lang="it-IT" sz="2000" dirty="0">
              <a:latin typeface="Candara" pitchFamily="34" charset="0"/>
            </a:endParaRPr>
          </a:p>
          <a:p>
            <a:endParaRPr lang="it-IT" sz="2000" dirty="0">
              <a:latin typeface="Candara" pitchFamily="34" charset="0"/>
            </a:endParaRPr>
          </a:p>
          <a:p>
            <a:endParaRPr lang="it-IT" sz="2000" dirty="0">
              <a:latin typeface="Candara" pitchFamily="34" charset="0"/>
            </a:endParaRPr>
          </a:p>
        </p:txBody>
      </p:sp>
      <p:sp>
        <p:nvSpPr>
          <p:cNvPr id="2050" name="AutoShape 2" descr="Risultati immagini per colazione bim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45203" y="964096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</a:rPr>
              <a:t>È il pasto principale della giornata e per questo può essere il più abbondante. Non devono mai mancare: </a:t>
            </a:r>
          </a:p>
        </p:txBody>
      </p:sp>
      <p:pic>
        <p:nvPicPr>
          <p:cNvPr id="3074" name="Picture 2" descr="Gruppi di alimenti illustrazione royalty-fre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200" r="43879"/>
          <a:stretch>
            <a:fillRect/>
          </a:stretch>
        </p:blipFill>
        <p:spPr bwMode="auto">
          <a:xfrm>
            <a:off x="251520" y="2348880"/>
            <a:ext cx="1556781" cy="1080120"/>
          </a:xfrm>
          <a:prstGeom prst="rect">
            <a:avLst/>
          </a:prstGeom>
          <a:noFill/>
        </p:spPr>
      </p:pic>
      <p:pic>
        <p:nvPicPr>
          <p:cNvPr id="8" name="Picture 2" descr="Gruppi di alimenti illustrazione royalty-fr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68" t="69299"/>
          <a:stretch>
            <a:fillRect/>
          </a:stretch>
        </p:blipFill>
        <p:spPr bwMode="auto">
          <a:xfrm>
            <a:off x="7422914" y="4135691"/>
            <a:ext cx="1403647" cy="1129513"/>
          </a:xfrm>
          <a:prstGeom prst="rect">
            <a:avLst/>
          </a:prstGeom>
          <a:noFill/>
        </p:spPr>
      </p:pic>
      <p:pic>
        <p:nvPicPr>
          <p:cNvPr id="9" name="Picture 2" descr="Gruppi di alimenti illustrazione royalty-free"/>
          <p:cNvPicPr>
            <a:picLocks noChangeAspect="1" noChangeArrowheads="1"/>
          </p:cNvPicPr>
          <p:nvPr/>
        </p:nvPicPr>
        <p:blipFill>
          <a:blip r:embed="rId4" cstate="print"/>
          <a:srcRect l="52866" t="36364" b="34545"/>
          <a:stretch>
            <a:fillRect/>
          </a:stretch>
        </p:blipFill>
        <p:spPr bwMode="auto">
          <a:xfrm>
            <a:off x="7529960" y="2233330"/>
            <a:ext cx="147658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Gruppi di alimenti illustrazione royalty-fre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225" r="50223" b="35426"/>
          <a:stretch>
            <a:fillRect/>
          </a:stretch>
        </p:blipFill>
        <p:spPr bwMode="auto">
          <a:xfrm>
            <a:off x="179512" y="3717032"/>
            <a:ext cx="1500167" cy="108012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457171" y="5275303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</a:rPr>
              <a:t>Offrire una o più volte alla settimana un </a:t>
            </a:r>
            <a:r>
              <a:rPr lang="it-IT" sz="2000" b="1" u="sng" dirty="0">
                <a:solidFill>
                  <a:srgbClr val="000000"/>
                </a:solidFill>
                <a:latin typeface="Maiandra GD" panose="020E0502030308020204" pitchFamily="34" charset="0"/>
              </a:rPr>
              <a:t>piatto unico </a:t>
            </a:r>
          </a:p>
          <a:p>
            <a:pPr algn="ctr">
              <a:spcBef>
                <a:spcPts val="0"/>
              </a:spcBef>
            </a:pPr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</a:rPr>
              <a:t>(es cereali e legumi, pizza, lasagna) </a:t>
            </a:r>
          </a:p>
          <a:p>
            <a:pPr algn="ctr">
              <a:spcBef>
                <a:spcPts val="0"/>
              </a:spcBef>
            </a:pPr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</a:rPr>
              <a:t>completando il pasto con frutta e verdura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563983" y="160338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A casa e a scuola: il pranzo</a:t>
            </a:r>
          </a:p>
        </p:txBody>
      </p:sp>
    </p:spTree>
    <p:extLst>
      <p:ext uri="{BB962C8B-B14F-4D97-AF65-F5344CB8AC3E}">
        <p14:creationId xmlns:p14="http://schemas.microsoft.com/office/powerpoint/2010/main" val="203931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6962" y="1852103"/>
            <a:ext cx="7236709" cy="3960440"/>
          </a:xfrm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1 bicchiere di latte + qualche biscotto 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1 yogurt alla frutta + acqua fresca 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1 budino al latte + acqua fresca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1 fetta di torta o 1 merendina con pochi grassi + acqua fresca 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qualche biscotto + spremuta d’arancia o banana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1 fetta di pane casereccio con marmellata o miele  + una spremuta all’arancia 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1 fetta di pane casereccio con pomodoro, origano, olio e sale + acqua</a:t>
            </a:r>
          </a:p>
          <a:p>
            <a:endParaRPr lang="it-IT" sz="2000" dirty="0">
              <a:latin typeface="Candara" pitchFamily="34" charset="0"/>
            </a:endParaRPr>
          </a:p>
          <a:p>
            <a:endParaRPr lang="it-IT" sz="2000" dirty="0">
              <a:latin typeface="Candara" pitchFamily="34" charset="0"/>
            </a:endParaRPr>
          </a:p>
          <a:p>
            <a:endParaRPr lang="it-IT" sz="2000" dirty="0">
              <a:latin typeface="Candara" pitchFamily="34" charset="0"/>
            </a:endParaRPr>
          </a:p>
          <a:p>
            <a:endParaRPr lang="it-IT" sz="2000" dirty="0">
              <a:latin typeface="Candara" pitchFamily="34" charset="0"/>
            </a:endParaRPr>
          </a:p>
        </p:txBody>
      </p:sp>
      <p:sp>
        <p:nvSpPr>
          <p:cNvPr id="2050" name="AutoShape 2" descr="Risultati immagini per colazione bim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82408" y="8192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</a:rPr>
              <a:t>Quando i bambini giocano e si muovono, uno spuntino pomeridiano è indispensabile.  La merenda deve essere leggera, idratante, ricca di vitamine e sali minerali. Cosa scegliere?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563983" y="160338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A casa e a scuola: la merenda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5E8"/>
              </a:clrFrom>
              <a:clrTo>
                <a:srgbClr val="FDF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44" y="1554013"/>
            <a:ext cx="1685444" cy="14922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61048"/>
            <a:ext cx="1232590" cy="12295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04" y="4869160"/>
            <a:ext cx="1660559" cy="1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79513" y="980728"/>
            <a:ext cx="5184575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34315" algn="l"/>
              </a:tabLst>
              <a:defRPr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Linee Guida Nazionali e Regionali in materia di Ristorazione Scolastica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tabLst>
                <a:tab pos="234315" algn="l"/>
              </a:tabLst>
              <a:defRPr/>
            </a:pPr>
            <a:endParaRPr lang="it-IT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34315" algn="l"/>
              </a:tabLst>
              <a:defRPr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abitudini alimentari dei bambini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234315" algn="l"/>
              </a:tabLst>
              <a:defRPr/>
            </a:pPr>
            <a:endParaRPr lang="it-IT" sz="1400" b="1" dirty="0">
              <a:solidFill>
                <a:srgbClr val="000000"/>
              </a:solidFill>
              <a:latin typeface="Maiandra GD" panose="020E0502030308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34315" algn="l"/>
              </a:tabLst>
              <a:defRPr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L’offerta nutrizionale del Convitto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234315" algn="l"/>
              </a:tabLst>
              <a:defRPr/>
            </a:pPr>
            <a:endParaRPr lang="it-IT" sz="1400" b="1" dirty="0">
              <a:solidFill>
                <a:srgbClr val="000000"/>
              </a:solidFill>
              <a:latin typeface="Maiandra GD" panose="020E0502030308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34315" algn="l"/>
                <a:tab pos="450215" algn="l"/>
              </a:tabLst>
              <a:defRPr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Alcuni trucchi casalinghi e scolastici per incrementare il consumo di certi alimenti «ostili»</a:t>
            </a:r>
            <a:endParaRPr lang="it-IT" altLang="it-IT" b="1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b="1" dirty="0">
              <a:latin typeface="Century Gothic" panose="020B050202020202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336691" y="232916"/>
            <a:ext cx="5673725" cy="349250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r"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ARGOMENTI TRATTATI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4932040" y="980728"/>
            <a:ext cx="4295775" cy="5324475"/>
            <a:chOff x="4737513" y="836712"/>
            <a:chExt cx="4295775" cy="532447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37513" y="836712"/>
              <a:ext cx="4295775" cy="5324475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7020272" y="3645025"/>
              <a:ext cx="1368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L’UOMO È CIÒ CHE MANGIA</a:t>
              </a: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isultati immagini per colazione bim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5599" y="917163"/>
            <a:ext cx="88484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</a:rPr>
              <a:t>Per comporre il menù della cena valgono gli stessi suggerimenti del pranzo, con un accorgimento in più: </a:t>
            </a:r>
            <a:r>
              <a:rPr lang="it-IT" sz="2000" b="1" u="sng" dirty="0">
                <a:solidFill>
                  <a:srgbClr val="000000"/>
                </a:solidFill>
                <a:latin typeface="Maiandra GD" panose="020E0502030308020204" pitchFamily="34" charset="0"/>
              </a:rPr>
              <a:t>tenere sempre presente quello che i bambini hanno mangiato a scuola. È scosigliabile consumare due volte al giorno pasta al forno, o pizza, oppure carne, formaggio, o uova. 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30471" y="2348880"/>
            <a:ext cx="4729562" cy="3466190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/>
          <a:p>
            <a:pPr marL="342900" marR="0" lvl="0" indent="-342900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iandra GD" panose="020E0502030308020204" pitchFamily="34" charset="0"/>
              </a:rPr>
              <a:t>Cereali, possibilmente diversi dal pranzo</a:t>
            </a:r>
          </a:p>
          <a:p>
            <a:pPr marL="342900" marR="0" lvl="0" indent="-342900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Piatto in brodo, se asciutto a pranzo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  <a:p>
            <a:pPr marL="342900" marR="0" lvl="0" indent="-342900" algn="l" defTabSz="1218987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iandra GD" panose="020E0502030308020204" pitchFamily="34" charset="0"/>
              </a:rPr>
              <a:t>Verdure di stagione, crude e cotte</a:t>
            </a:r>
          </a:p>
          <a:p>
            <a:pPr marL="342900" marR="0" lvl="0" indent="-342900" algn="l" defTabSz="1218987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iandra GD" panose="020E0502030308020204" pitchFamily="34" charset="0"/>
              </a:rPr>
              <a:t>Piccole quantità di carne, o pesce, in alternativa uova o formaggio (anche abbinati insieme per preparare dei tortini di verdura) oppure legumi. </a:t>
            </a:r>
          </a:p>
          <a:p>
            <a:pPr marL="342900" indent="-342900" defTabSz="1218987">
              <a:lnSpc>
                <a:spcPct val="90000"/>
              </a:lnSpc>
              <a:spcBef>
                <a:spcPts val="2400"/>
              </a:spcBef>
              <a:buClr>
                <a:srgbClr val="CC6600"/>
              </a:buClr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Frutta fresca </a:t>
            </a:r>
          </a:p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283968" y="161348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A casa : la cena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99" y="2852936"/>
            <a:ext cx="4828945" cy="35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11582"/>
              </p:ext>
            </p:extLst>
          </p:nvPr>
        </p:nvGraphicFramePr>
        <p:xfrm>
          <a:off x="394419" y="1437073"/>
          <a:ext cx="8280920" cy="4787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107">
                <a:tc rowSpan="7"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ndara" pitchFamily="34" charset="0"/>
                        </a:rPr>
                        <a:t>Una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Ogni giorno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34">
                <a:tc vMerge="1">
                  <a:txBody>
                    <a:bodyPr/>
                    <a:lstStyle/>
                    <a:p>
                      <a:endParaRPr lang="it-IT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u="sng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Acqua naturale</a:t>
                      </a:r>
                    </a:p>
                    <a:p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Ai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 pasti e fuori pasto.</a:t>
                      </a:r>
                      <a:endParaRPr lang="it-IT" sz="1600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847">
                <a:tc vMerge="1">
                  <a:txBody>
                    <a:bodyPr/>
                    <a:lstStyle/>
                    <a:p>
                      <a:endParaRPr lang="it-IT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u="sng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Verdura di stagione</a:t>
                      </a:r>
                    </a:p>
                    <a:p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A ogni pasto, una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 o due manciate, fresca o surgelata.</a:t>
                      </a:r>
                      <a:endParaRPr lang="it-IT" sz="1600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847">
                <a:tc vMerge="1">
                  <a:txBody>
                    <a:bodyPr/>
                    <a:lstStyle/>
                    <a:p>
                      <a:endParaRPr lang="it-IT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u="sng" dirty="0"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Frutta di stagione </a:t>
                      </a:r>
                    </a:p>
                    <a:p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A fine pasto, o come spuntino, fresca.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414">
                <a:tc vMerge="1">
                  <a:txBody>
                    <a:bodyPr/>
                    <a:lstStyle/>
                    <a:p>
                      <a:endParaRPr lang="it-IT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u="sng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Cereali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 </a:t>
                      </a:r>
                    </a:p>
                    <a:p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A ogni pasto sotto forma di pane, fiocchi, prodotti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 da forno e/o primi (pasta, riso, mais)</a:t>
                      </a:r>
                      <a:endParaRPr lang="it-IT" sz="1600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981">
                <a:tc vMerge="1">
                  <a:txBody>
                    <a:bodyPr/>
                    <a:lstStyle/>
                    <a:p>
                      <a:endParaRPr lang="it-IT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u="sng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Latte e/o derivati</a:t>
                      </a:r>
                    </a:p>
                    <a:p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Una tazza al mattino o a merenda (si può sostituire con 30-40 g di formaggio fresco, magro tipo ricotta, oppure con lo yogurt).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107">
                <a:tc vMerge="1">
                  <a:txBody>
                    <a:bodyPr/>
                    <a:lstStyle/>
                    <a:p>
                      <a:endParaRPr lang="it-IT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u="sng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Olio extravergine d’0liva </a:t>
                      </a:r>
                    </a:p>
                    <a:p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Qualche cucchiaio come condimento per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 tutte le pietanze.</a:t>
                      </a:r>
                      <a:endParaRPr lang="it-IT" sz="1600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890" y="763764"/>
            <a:ext cx="8568952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latin typeface="Maiandra GD" panose="020E0502030308020204" pitchFamily="34" charset="0"/>
              </a:rPr>
              <a:t>Questi suggerimenti tengono conto sia dei pasti consumati a scuola, sia di quelli consumati a casa.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563983" y="160338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FREQUENZE DI CONSUMO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75" y="4955182"/>
            <a:ext cx="961573" cy="11389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1" y="894643"/>
            <a:ext cx="1907704" cy="20038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2" r="16312"/>
          <a:stretch/>
        </p:blipFill>
        <p:spPr>
          <a:xfrm>
            <a:off x="193390" y="5138086"/>
            <a:ext cx="1080121" cy="95604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2" y="3725644"/>
            <a:ext cx="2399833" cy="16006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0" y="2177591"/>
            <a:ext cx="2767183" cy="184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91526"/>
              </p:ext>
            </p:extLst>
          </p:nvPr>
        </p:nvGraphicFramePr>
        <p:xfrm>
          <a:off x="624267" y="2959506"/>
          <a:ext cx="8280920" cy="324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107">
                <a:tc rowSpan="2">
                  <a:txBody>
                    <a:bodyPr/>
                    <a:lstStyle/>
                    <a:p>
                      <a:pPr algn="ctr"/>
                      <a:endParaRPr lang="it-IT" dirty="0">
                        <a:latin typeface="Candar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Due- tre volte alla settimana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34">
                <a:tc vMerge="1">
                  <a:txBody>
                    <a:bodyPr/>
                    <a:lstStyle/>
                    <a:p>
                      <a:endParaRPr lang="it-IT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u="sng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Legumi freschi, secchi, surgelati</a:t>
                      </a:r>
                      <a:r>
                        <a:rPr lang="it-IT" sz="1600" b="1" u="sng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 </a:t>
                      </a:r>
                    </a:p>
                    <a:p>
                      <a:r>
                        <a:rPr lang="it-IT" sz="1600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Nelle minestre, in abbinamento ai cereali,  o come secondo (frittate, polpette)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34"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Candar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u="sng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Pesce fresco o surgelato</a:t>
                      </a:r>
                    </a:p>
                    <a:p>
                      <a:r>
                        <a:rPr lang="it-IT" sz="1600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In piccole quantità, come la carne. Ottimo il pesce azzurro (alici, sardine) e d’acqua dolce (trota, salmone). Da usare ogni tanto il pesce in scatola (tonno).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34"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Candar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u="sng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Uova</a:t>
                      </a:r>
                    </a:p>
                    <a:p>
                      <a:r>
                        <a:rPr lang="it-IT" sz="1600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Come secondo, eventualmente insieme a formaggio e verdure, per tortini o polpette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32" name="AutoShape 4" descr="Risultati immagini per legumi fres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563983" y="160338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FREQUENZE DI CONSUMO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336235" y="771868"/>
            <a:ext cx="8568952" cy="648072"/>
          </a:xfrm>
        </p:spPr>
        <p:txBody>
          <a:bodyPr>
            <a:norm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Monotype Sorts" pitchFamily="2" charset="2"/>
              <a:buNone/>
            </a:pPr>
            <a:r>
              <a:rPr lang="it-IT" sz="18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Questi suggerimenti tengono conto sia dei pasti consumati a scuola, sia di quelli consumati a casa.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46" y="5015861"/>
            <a:ext cx="1402526" cy="1060049"/>
          </a:xfrm>
          <a:prstGeom prst="rect">
            <a:avLst/>
          </a:prstGeom>
        </p:spPr>
      </p:pic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04297"/>
              </p:ext>
            </p:extLst>
          </p:nvPr>
        </p:nvGraphicFramePr>
        <p:xfrm>
          <a:off x="640227" y="1420950"/>
          <a:ext cx="8280920" cy="153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756">
                <a:tc rowSpan="2">
                  <a:txBody>
                    <a:bodyPr/>
                    <a:lstStyle/>
                    <a:p>
                      <a:pPr algn="ctr"/>
                      <a:endParaRPr lang="it-IT" dirty="0">
                        <a:latin typeface="Candar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600" dirty="0" err="1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Tre-quattro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 volte alla settimana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34">
                <a:tc vMerge="1">
                  <a:txBody>
                    <a:bodyPr/>
                    <a:lstStyle/>
                    <a:p>
                      <a:endParaRPr lang="it-IT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u="sng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Carne</a:t>
                      </a:r>
                      <a:r>
                        <a:rPr lang="it-IT" sz="1600" b="1" u="sng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 magra</a:t>
                      </a:r>
                    </a:p>
                    <a:p>
                      <a:r>
                        <a:rPr lang="it-IT" sz="1600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In piccole quantità come secondo o, in porzioni ancora più ridotte, nei piatti unici insieme ai cereali, variare tra pollo, tacchino, vitello, manzo e maiale.</a:t>
                      </a:r>
                      <a:endParaRPr lang="it-IT" sz="1600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451045"/>
            <a:ext cx="1188510" cy="17925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4800" r="25053" b="31100"/>
          <a:stretch/>
        </p:blipFill>
        <p:spPr>
          <a:xfrm>
            <a:off x="535117" y="3480503"/>
            <a:ext cx="1310876" cy="122348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951" r="12201" b="26901"/>
          <a:stretch/>
        </p:blipFill>
        <p:spPr>
          <a:xfrm>
            <a:off x="1867737" y="3308918"/>
            <a:ext cx="1728287" cy="147137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"/>
          <a:stretch/>
        </p:blipFill>
        <p:spPr>
          <a:xfrm>
            <a:off x="1704793" y="1420950"/>
            <a:ext cx="1737950" cy="143650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7" y="1772291"/>
            <a:ext cx="140512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067097"/>
              </p:ext>
            </p:extLst>
          </p:nvPr>
        </p:nvGraphicFramePr>
        <p:xfrm>
          <a:off x="376065" y="1457437"/>
          <a:ext cx="8280920" cy="135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107">
                <a:tc rowSpan="2">
                  <a:txBody>
                    <a:bodyPr/>
                    <a:lstStyle/>
                    <a:p>
                      <a:pPr algn="ctr"/>
                      <a:endParaRPr lang="it-IT" dirty="0">
                        <a:latin typeface="Candar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Una – due volte alla settimana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34">
                <a:tc vMerge="1">
                  <a:txBody>
                    <a:bodyPr/>
                    <a:lstStyle/>
                    <a:p>
                      <a:endParaRPr lang="it-IT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u="sng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Salumi magri</a:t>
                      </a:r>
                      <a:endParaRPr lang="it-IT" sz="1600" b="1" u="sng" baseline="0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  <a:p>
                      <a:r>
                        <a:rPr lang="it-IT" sz="1600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In piccole quantità. Prosciutto crudo o cotto (senza polifosfati), bresaola.</a:t>
                      </a:r>
                      <a:endParaRPr lang="it-IT" sz="1600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132" name="AutoShape 4" descr="Risultati immagini per legumi fres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07320"/>
              </p:ext>
            </p:extLst>
          </p:nvPr>
        </p:nvGraphicFramePr>
        <p:xfrm>
          <a:off x="376065" y="3020739"/>
          <a:ext cx="8280920" cy="135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107">
                <a:tc rowSpan="2">
                  <a:txBody>
                    <a:bodyPr/>
                    <a:lstStyle/>
                    <a:p>
                      <a:pPr algn="ctr"/>
                      <a:endParaRPr lang="it-IT" dirty="0">
                        <a:latin typeface="Candar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Senza esagerare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34">
                <a:tc vMerge="1">
                  <a:txBody>
                    <a:bodyPr/>
                    <a:lstStyle/>
                    <a:p>
                      <a:endParaRPr lang="it-IT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u="sng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Zucchero</a:t>
                      </a:r>
                      <a:r>
                        <a:rPr lang="it-IT" sz="1600" b="1" u="sng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 o miele </a:t>
                      </a:r>
                    </a:p>
                    <a:p>
                      <a:r>
                        <a:rPr lang="it-IT" sz="1600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Qualche cucchiaino per dolcificare le bevande oppure come ingrediente di dolci leggeri, con pochi grassi</a:t>
                      </a:r>
                      <a:endParaRPr lang="it-IT" sz="1600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15652"/>
              </p:ext>
            </p:extLst>
          </p:nvPr>
        </p:nvGraphicFramePr>
        <p:xfrm>
          <a:off x="460375" y="4601364"/>
          <a:ext cx="8280920" cy="135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107">
                <a:tc rowSpan="2">
                  <a:txBody>
                    <a:bodyPr/>
                    <a:lstStyle/>
                    <a:p>
                      <a:pPr algn="ctr"/>
                      <a:endParaRPr lang="it-IT" dirty="0">
                        <a:latin typeface="Candar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Possibilmente mai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34">
                <a:tc vMerge="1">
                  <a:txBody>
                    <a:bodyPr/>
                    <a:lstStyle/>
                    <a:p>
                      <a:endParaRPr lang="it-IT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Bevande alcoliche e bevande dolci con le bollicine,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 caffè, dadi con glutammati, cibi conservati con additivi, colorati e aromatizzati artificialmente, dolcificanti artificiali.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>
          <a:xfrm>
            <a:off x="3563983" y="160338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FREQUENZE DI CONSUMO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251520" y="764419"/>
            <a:ext cx="8568952" cy="648072"/>
          </a:xfrm>
        </p:spPr>
        <p:txBody>
          <a:bodyPr>
            <a:norm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Monotype Sorts" pitchFamily="2" charset="2"/>
              <a:buNone/>
            </a:pPr>
            <a:r>
              <a:rPr lang="it-IT" sz="18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Questi suggerimenti tengono conto sia dei pasti consumati a scuola, sia di quelli consumati a casa.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0"/>
          <a:stretch/>
        </p:blipFill>
        <p:spPr>
          <a:xfrm>
            <a:off x="1417100" y="2041678"/>
            <a:ext cx="936104" cy="93602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484868"/>
            <a:ext cx="1542685" cy="9140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5152" y="1423568"/>
            <a:ext cx="1278657" cy="100808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40" y="4555484"/>
            <a:ext cx="1613173" cy="145082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79" y="2889768"/>
            <a:ext cx="1165101" cy="109278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0" y="3300253"/>
            <a:ext cx="1271480" cy="127148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39" y="3054713"/>
            <a:ext cx="1368134" cy="136813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1" y="5430807"/>
            <a:ext cx="1703401" cy="7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isultati immagini per colazione bim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836712"/>
            <a:ext cx="8848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</a:rPr>
              <a:t>TABELLA RIEPILOGATIVA DEL PRANZO A SCUOLA</a:t>
            </a:r>
          </a:p>
          <a:p>
            <a:pPr algn="ctr"/>
            <a:r>
              <a:rPr lang="it-IT" sz="2000" b="1" u="sng" dirty="0">
                <a:solidFill>
                  <a:srgbClr val="000000"/>
                </a:solidFill>
                <a:latin typeface="Maiandra GD" panose="020E0502030308020204" pitchFamily="34" charset="0"/>
              </a:rPr>
              <a:t>per impostare la cena a casa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283968" y="160338"/>
            <a:ext cx="7606768" cy="891828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A casa : la cena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56318" y="1844824"/>
          <a:ext cx="7920880" cy="407363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123636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68111593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1911546851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141672104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1903201605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4275502744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1697760465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73489065"/>
                    </a:ext>
                  </a:extLst>
                </a:gridCol>
              </a:tblGrid>
              <a:tr h="444434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lunedì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martedì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mercoledì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giovedì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venerdì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sabato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domenica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9024"/>
                  </a:ext>
                </a:extLst>
              </a:tr>
              <a:tr h="491670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Pasta asciutta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SzPct val="150000"/>
                        <a:buFont typeface="Wingdings" panose="05000000000000000000" pitchFamily="2" charset="2"/>
                        <a:buNone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34841"/>
                  </a:ext>
                </a:extLst>
              </a:tr>
              <a:tr h="444434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Riso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964166"/>
                  </a:ext>
                </a:extLst>
              </a:tr>
              <a:tr h="444434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Minestra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94170"/>
                  </a:ext>
                </a:extLst>
              </a:tr>
              <a:tr h="444434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Passato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15648"/>
                  </a:ext>
                </a:extLst>
              </a:tr>
              <a:tr h="444434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Carne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201524"/>
                  </a:ext>
                </a:extLst>
              </a:tr>
              <a:tr h="444434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Pesce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061212"/>
                  </a:ext>
                </a:extLst>
              </a:tr>
              <a:tr h="444434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Uova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258692"/>
                  </a:ext>
                </a:extLst>
              </a:tr>
              <a:tr h="444434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Legumi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it-IT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46404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54922"/>
            <a:ext cx="576064" cy="5760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45" y="3212976"/>
            <a:ext cx="576064" cy="5760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2" y="2752353"/>
            <a:ext cx="576064" cy="5760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3"/>
            <a:ext cx="576064" cy="5760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23" y="3204806"/>
            <a:ext cx="576064" cy="57606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62" y="2752353"/>
            <a:ext cx="576064" cy="57606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8" y="5373216"/>
            <a:ext cx="576064" cy="57606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48" y="4941168"/>
            <a:ext cx="576064" cy="57606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01" y="4523978"/>
            <a:ext cx="576064" cy="57606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64" y="4047372"/>
            <a:ext cx="576064" cy="576064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68" y="4523978"/>
            <a:ext cx="576064" cy="57606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96" y="5373216"/>
            <a:ext cx="576064" cy="57606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30" y="4962500"/>
            <a:ext cx="576064" cy="576064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40" y="2254922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188640"/>
            <a:ext cx="6120680" cy="1449387"/>
          </a:xfrm>
        </p:spPr>
        <p:txBody>
          <a:bodyPr/>
          <a:lstStyle/>
          <a:p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RACCOMANDAZIONE 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016" y="1672339"/>
            <a:ext cx="9289032" cy="3087216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</a:rPr>
              <a:t>la carie dentale</a:t>
            </a:r>
          </a:p>
          <a:p>
            <a:pPr>
              <a:buClr>
                <a:srgbClr val="FF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</a:rPr>
              <a:t>l’eccessiva assunzione di calorie </a:t>
            </a:r>
          </a:p>
          <a:p>
            <a:pPr>
              <a:spcBef>
                <a:spcPts val="0"/>
              </a:spcBef>
              <a:buClr>
                <a:srgbClr val="FF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sz="2400" b="1" u="sng" dirty="0">
                <a:solidFill>
                  <a:srgbClr val="000000"/>
                </a:solidFill>
                <a:latin typeface="Maiandra GD" panose="020E0502030308020204" pitchFamily="34" charset="0"/>
              </a:rPr>
              <a:t>un ridotto appetito per il latte e per frutta e verdura </a:t>
            </a:r>
          </a:p>
          <a:p>
            <a:pPr>
              <a:buClr>
                <a:srgbClr val="FF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0000"/>
                </a:solidFill>
                <a:latin typeface="Maiandra GD" panose="020E0502030308020204" pitchFamily="34" charset="0"/>
              </a:rPr>
              <a:t>problemi digestivi dovuti alla fermentazione batterica nel colon degli zuccheri in eccesso 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endParaRPr lang="it-IT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34428" y="806993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Maiandra GD" panose="020E0502030308020204" pitchFamily="34" charset="0"/>
              </a:rPr>
              <a:t>L’aumentato consumo di bevande zuccherate  da parte dei bambini può avere conseguenze dannose per la salute come: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4"/>
          <a:stretch/>
        </p:blipFill>
        <p:spPr>
          <a:xfrm>
            <a:off x="5724128" y="4431760"/>
            <a:ext cx="1888453" cy="18775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6" y="4024806"/>
            <a:ext cx="1228725" cy="2057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445424"/>
            <a:ext cx="1544031" cy="18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9941"/>
            <a:ext cx="8856984" cy="4572000"/>
          </a:xfrm>
        </p:spPr>
        <p:txBody>
          <a:bodyPr>
            <a:normAutofit/>
          </a:bodyPr>
          <a:lstStyle/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</a:rPr>
              <a:t>Offrire acqua sia a pranzo che a cena e tutte le volte che i ragazzi hanno sete; la bevanda zuccherina e gasata NON sostituisce l’acqua</a:t>
            </a: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</a:rPr>
              <a:t>Utilizzare negli spuntini frutta fresca, latte o yogurt parzialmente scremato</a:t>
            </a: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Liberate la creatività: un frutto «simpatico» potrebbe avere più successo all’assaggio di uno semplice</a:t>
            </a:r>
            <a:endParaRPr lang="it-IT" sz="2400" b="1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0000"/>
                </a:solidFill>
                <a:latin typeface="Maiandra GD" panose="020E0502030308020204" pitchFamily="34" charset="0"/>
              </a:rPr>
              <a:t>Dare l’esempio personale!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940152" y="188640"/>
            <a:ext cx="6120680" cy="1449387"/>
          </a:xfrm>
        </p:spPr>
        <p:txBody>
          <a:bodyPr/>
          <a:lstStyle>
            <a:lvl1pPr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5pPr>
            <a:lvl6pPr marL="406405"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6pPr>
            <a:lvl7pPr marL="812810"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7pPr>
            <a:lvl8pPr marL="1219215"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8pPr>
            <a:lvl9pPr marL="1625620"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RACCOMANDAZIONE 2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74028"/>
            <a:ext cx="2481520" cy="1861140"/>
          </a:xfrm>
          <a:prstGeom prst="rect">
            <a:avLst/>
          </a:prstGeom>
          <a:ln w="28575">
            <a:solidFill>
              <a:srgbClr val="CC6600"/>
            </a:solidFill>
          </a:ln>
        </p:spPr>
      </p:pic>
      <p:pic>
        <p:nvPicPr>
          <p:cNvPr id="11" name="Picture 2" descr="C:\Users\Utente Uno\Desktop\Leti e Merigreis\IMG_3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501008"/>
            <a:ext cx="2042224" cy="2725236"/>
          </a:xfrm>
          <a:prstGeom prst="rect">
            <a:avLst/>
          </a:prstGeom>
          <a:noFill/>
          <a:ln w="28575">
            <a:solidFill>
              <a:srgbClr val="CC660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3091" y="4422242"/>
            <a:ext cx="2071916" cy="1553937"/>
          </a:xfrm>
          <a:prstGeom prst="rect">
            <a:avLst/>
          </a:prstGeom>
          <a:ln w="28575">
            <a:solidFill>
              <a:srgbClr val="CC660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92196"/>
            <a:ext cx="2467674" cy="1645116"/>
          </a:xfrm>
          <a:prstGeom prst="rect">
            <a:avLst/>
          </a:prstGeom>
          <a:ln w="28575">
            <a:solidFill>
              <a:srgbClr val="CC6600"/>
            </a:solidFill>
          </a:ln>
        </p:spPr>
      </p:pic>
    </p:spTree>
    <p:extLst>
      <p:ext uri="{BB962C8B-B14F-4D97-AF65-F5344CB8AC3E}">
        <p14:creationId xmlns:p14="http://schemas.microsoft.com/office/powerpoint/2010/main" val="150549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5940152" y="188640"/>
            <a:ext cx="6120680" cy="1449387"/>
          </a:xfrm>
        </p:spPr>
        <p:txBody>
          <a:bodyPr/>
          <a:lstStyle>
            <a:lvl1pPr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5pPr>
            <a:lvl6pPr marL="406405"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6pPr>
            <a:lvl7pPr marL="812810"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7pPr>
            <a:lvl8pPr marL="1219215"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8pPr>
            <a:lvl9pPr marL="1625620" algn="l" defTabSz="780355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733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RACCOMANDAZIONE 3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CasellaDiTesto 3"/>
          <p:cNvSpPr txBox="1"/>
          <p:nvPr/>
        </p:nvSpPr>
        <p:spPr>
          <a:xfrm>
            <a:off x="-835640" y="826878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C6600"/>
                </a:solidFill>
                <a:latin typeface="Maiandra GD" panose="020E0502030308020204" pitchFamily="34" charset="0"/>
              </a:rPr>
              <a:t>IL MAGICO MONDO DEI LEGUMI</a:t>
            </a:r>
          </a:p>
          <a:p>
            <a:pPr algn="ctr"/>
            <a:r>
              <a:rPr lang="it-IT" sz="2000" b="1" dirty="0">
                <a:solidFill>
                  <a:srgbClr val="CC6600"/>
                </a:solidFill>
                <a:latin typeface="Maiandra GD" panose="020E0502030308020204" pitchFamily="34" charset="0"/>
              </a:rPr>
              <a:t>la risposta dell’industria alimentare</a:t>
            </a:r>
          </a:p>
          <a:p>
            <a:pPr algn="ctr"/>
            <a:r>
              <a:rPr lang="it-IT" sz="2000" b="1" dirty="0">
                <a:solidFill>
                  <a:srgbClr val="CC6600"/>
                </a:solidFill>
                <a:latin typeface="Maiandra GD" panose="020E0502030308020204" pitchFamily="34" charset="0"/>
              </a:rPr>
              <a:t>e dei blog di cucina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0" y="2541048"/>
            <a:ext cx="8856984" cy="4572000"/>
          </a:xfrm>
        </p:spPr>
        <p:txBody>
          <a:bodyPr>
            <a:norm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Snack </a:t>
            </a:r>
            <a:r>
              <a:rPr lang="it-IT" sz="18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(a base di legumi o cereali e legumi)  </a:t>
            </a: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Biscotti e </a:t>
            </a:r>
            <a:r>
              <a:rPr lang="it-IT" b="1" kern="0" dirty="0" err="1">
                <a:solidFill>
                  <a:srgbClr val="000000"/>
                </a:solidFill>
                <a:latin typeface="Maiandra GD" panose="020E0502030308020204" pitchFamily="34" charset="0"/>
              </a:rPr>
              <a:t>crackers</a:t>
            </a:r>
            <a:r>
              <a:rPr lang="it-IT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it-IT" sz="18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(a base di legumi e cereali)</a:t>
            </a:r>
            <a:r>
              <a:rPr lang="it-IT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Pasta </a:t>
            </a:r>
            <a:r>
              <a:rPr lang="it-IT" sz="18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(di lenticchie gialle, rosse, piselli, ceci, fagioli neri…)</a:t>
            </a: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Pasta </a:t>
            </a:r>
            <a:r>
              <a:rPr lang="it-IT" sz="18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(di lenticchie e cereali integrali)</a:t>
            </a: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Polpette e polpettoni </a:t>
            </a:r>
            <a:endParaRPr lang="it-IT" sz="1800" kern="0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b="1" kern="0" dirty="0" err="1">
                <a:solidFill>
                  <a:srgbClr val="000000"/>
                </a:solidFill>
                <a:latin typeface="Maiandra GD" panose="020E0502030308020204" pitchFamily="34" charset="0"/>
              </a:rPr>
              <a:t>Burgher</a:t>
            </a:r>
            <a:r>
              <a:rPr lang="it-IT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 e </a:t>
            </a:r>
            <a:r>
              <a:rPr lang="it-IT" b="1" kern="0" dirty="0" err="1">
                <a:solidFill>
                  <a:srgbClr val="000000"/>
                </a:solidFill>
                <a:latin typeface="Maiandra GD" panose="020E0502030308020204" pitchFamily="34" charset="0"/>
              </a:rPr>
              <a:t>miniburgher</a:t>
            </a:r>
            <a:endParaRPr lang="it-IT" sz="1800" kern="0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CC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Creme spalmabili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-738844" y="190596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>
                <a:solidFill>
                  <a:srgbClr val="000000"/>
                </a:solidFill>
                <a:latin typeface="Maiandra GD" panose="020E0502030308020204" pitchFamily="34" charset="0"/>
              </a:rPr>
              <a:t>Non ci sono scuse al basso consumo e gradimento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08" y="764704"/>
            <a:ext cx="3556992" cy="54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444" r="1785" b="10071"/>
          <a:stretch>
            <a:fillRect/>
          </a:stretch>
        </p:blipFill>
        <p:spPr bwMode="auto">
          <a:xfrm>
            <a:off x="827584" y="2433835"/>
            <a:ext cx="6876256" cy="29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331640" y="819869"/>
            <a:ext cx="6955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>
                <a:solidFill>
                  <a:srgbClr val="CC6600"/>
                </a:solidFill>
                <a:latin typeface="Maiandra GD" panose="020E0502030308020204" pitchFamily="34" charset="0"/>
              </a:rPr>
              <a:t>IPPOCRATE 460 A.C.</a:t>
            </a:r>
          </a:p>
          <a:p>
            <a:pPr algn="ctr"/>
            <a:r>
              <a:rPr lang="it-IT" sz="2800" b="1" dirty="0">
                <a:solidFill>
                  <a:srgbClr val="CC6600"/>
                </a:solidFill>
                <a:latin typeface="Maiandra GD" panose="020E0502030308020204" pitchFamily="34" charset="0"/>
              </a:rPr>
              <a:t>Lavorare, mangiare, bere e dormire: </a:t>
            </a:r>
          </a:p>
          <a:p>
            <a:pPr algn="ctr"/>
            <a:r>
              <a:rPr lang="it-IT" sz="2800" b="1" dirty="0">
                <a:solidFill>
                  <a:srgbClr val="CC6600"/>
                </a:solidFill>
                <a:latin typeface="Maiandra GD" panose="020E0502030308020204" pitchFamily="34" charset="0"/>
              </a:rPr>
              <a:t>tutto deve essere misurato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5445224"/>
            <a:ext cx="6883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GRAZIE PER L’ATTENZIONE</a:t>
            </a:r>
            <a:endParaRPr lang="it-IT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38182" y="947002"/>
            <a:ext cx="5930592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Linee di indirizzo nazionale per la ristorazione collettiva ed. 2020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33670" y="2376295"/>
            <a:ext cx="4968552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Proposte operative per la ristorazione scolastica Regione Piemonte 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ed. 2007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34774" y="42210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Maiandra GD" panose="020E0502030308020204" pitchFamily="34" charset="0"/>
              </a:rPr>
              <a:t>LARN IV rev. 2014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331911" y="299270"/>
            <a:ext cx="5673725" cy="349250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r"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RIFERIMENTI NORMATIVI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1EF"/>
              </a:clrFrom>
              <a:clrTo>
                <a:srgbClr val="F2F1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r="17672"/>
          <a:stretch/>
        </p:blipFill>
        <p:spPr>
          <a:xfrm>
            <a:off x="4247456" y="1773126"/>
            <a:ext cx="4896544" cy="38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25802"/>
            <a:ext cx="5832648" cy="15960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000000"/>
                </a:solidFill>
                <a:latin typeface="Maiandra GD" panose="020E0502030308020204" pitchFamily="34" charset="0"/>
              </a:rPr>
              <a:t>Le Linee Guida hanno lo scopo di presentare modelli di alimentazione sana ed equilibrata sia in un contesto collettivo che casalingo 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336691" y="232916"/>
            <a:ext cx="5673725" cy="349250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r"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A COSA SERVONO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112985" y="3789040"/>
            <a:ext cx="5141937" cy="2136171"/>
          </a:xfrm>
        </p:spPr>
        <p:txBody>
          <a:bodyPr>
            <a:norm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Font typeface="Monotype Sorts" pitchFamily="2" charset="2"/>
              <a:buNone/>
            </a:pPr>
            <a:r>
              <a:rPr 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Le abitudini alimentari si instaurano in età infantile e condizionano lo stato di salute del bambino e del futuro adulto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51" y="828027"/>
            <a:ext cx="2693665" cy="226487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5456"/>
            <a:ext cx="4005481" cy="309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itolo 1"/>
          <p:cNvSpPr txBox="1">
            <a:spLocks/>
          </p:cNvSpPr>
          <p:nvPr/>
        </p:nvSpPr>
        <p:spPr>
          <a:xfrm>
            <a:off x="3336691" y="232916"/>
            <a:ext cx="5673725" cy="349250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r"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ALCUNI CONTENUTI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-252536" y="1059927"/>
            <a:ext cx="5832648" cy="819022"/>
          </a:xfrm>
        </p:spPr>
        <p:txBody>
          <a:bodyPr>
            <a:norm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Ruolo e finalità della Ristorazione collettiva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6040" y="1947198"/>
            <a:ext cx="8640960" cy="977745"/>
          </a:xfrm>
        </p:spPr>
        <p:txBody>
          <a:bodyPr>
            <a:no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Come trasformare la giornata alimentare a scuola in un 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    intervento di educazione alimentare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040" y="4369049"/>
            <a:ext cx="8640960" cy="977745"/>
          </a:xfrm>
        </p:spPr>
        <p:txBody>
          <a:bodyPr>
            <a:no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Strategie per contenere gli sprechi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2080" y="3328840"/>
            <a:ext cx="8640960" cy="977745"/>
          </a:xfrm>
        </p:spPr>
        <p:txBody>
          <a:bodyPr>
            <a:no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Equilibrio giornaliero tra pasto a scuola e pasto a casa 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28" y="1127053"/>
            <a:ext cx="2020872" cy="202087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52" y="3840544"/>
            <a:ext cx="3347864" cy="21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8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itolo 1"/>
          <p:cNvSpPr txBox="1">
            <a:spLocks/>
          </p:cNvSpPr>
          <p:nvPr/>
        </p:nvSpPr>
        <p:spPr>
          <a:xfrm>
            <a:off x="2401328" y="271803"/>
            <a:ext cx="6742672" cy="349250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r"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RUOLO E FINALITÀ DELLA RISTORAZIONE COLLETTIVA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-426841" y="1484784"/>
            <a:ext cx="5300779" cy="819022"/>
          </a:xfrm>
        </p:spPr>
        <p:txBody>
          <a:bodyPr>
            <a:no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 marL="357188" indent="-357188" algn="ctr">
              <a:lnSpc>
                <a:spcPct val="150000"/>
              </a:lnSpc>
              <a:buClrTx/>
              <a:buSzPct val="100000"/>
              <a:buAutoNum type="arabicPeriod"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Prevenzione e cura delle malattie</a:t>
            </a:r>
            <a:r>
              <a:rPr 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851920" y="3618171"/>
            <a:ext cx="5184576" cy="2614338"/>
          </a:xfrm>
        </p:spPr>
        <p:txBody>
          <a:bodyPr>
            <a:no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</a:p>
          <a:p>
            <a:pPr marL="457200" indent="-457200" algn="ctr">
              <a:lnSpc>
                <a:spcPct val="150000"/>
              </a:lnSpc>
              <a:buClrTx/>
              <a:buSzPct val="100000"/>
              <a:buAutoNum type="arabicPeriod" startAt="2"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Socialità</a:t>
            </a:r>
          </a:p>
          <a:p>
            <a:pPr marL="457200" indent="-457200" algn="ctr">
              <a:lnSpc>
                <a:spcPct val="150000"/>
              </a:lnSpc>
              <a:buClrTx/>
              <a:buSzPct val="100000"/>
              <a:buAutoNum type="arabicPeriod" startAt="2"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Uguaglianza</a:t>
            </a:r>
          </a:p>
          <a:p>
            <a:pPr marL="457200" indent="-457200" algn="ctr">
              <a:lnSpc>
                <a:spcPct val="150000"/>
              </a:lnSpc>
              <a:buClrTx/>
              <a:buSzPct val="100000"/>
              <a:buAutoNum type="arabicPeriod" startAt="2"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Integrazione e scambio culturale</a:t>
            </a:r>
          </a:p>
          <a:p>
            <a:pPr marL="457200" indent="-457200" algn="ctr">
              <a:lnSpc>
                <a:spcPct val="150000"/>
              </a:lnSpc>
              <a:buClrTx/>
              <a:buSzPct val="100000"/>
              <a:buAutoNum type="arabicPeriod" startAt="2"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Consumo consapevole e sostenibile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4387"/>
            <a:ext cx="3707904" cy="22840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>
          <a:xfrm>
            <a:off x="4444446" y="766992"/>
            <a:ext cx="4666394" cy="2851179"/>
          </a:xfrm>
          <a:prstGeom prst="rect">
            <a:avLst/>
          </a:prstGeom>
          <a:ln w="28575">
            <a:solidFill>
              <a:srgbClr val="CC660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3707904" y="370914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alla ristorazione scolastica si chiede anche di garantire </a:t>
            </a:r>
          </a:p>
        </p:txBody>
      </p:sp>
    </p:spTree>
    <p:extLst>
      <p:ext uri="{BB962C8B-B14F-4D97-AF65-F5344CB8AC3E}">
        <p14:creationId xmlns:p14="http://schemas.microsoft.com/office/powerpoint/2010/main" val="235372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itolo 1"/>
          <p:cNvSpPr txBox="1">
            <a:spLocks/>
          </p:cNvSpPr>
          <p:nvPr/>
        </p:nvSpPr>
        <p:spPr>
          <a:xfrm>
            <a:off x="3336691" y="232916"/>
            <a:ext cx="5673725" cy="349250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r"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CATTIVE ABITUDINI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3"/>
            <a:ext cx="4176464" cy="31449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25" y="2996952"/>
            <a:ext cx="4549671" cy="31449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51081"/>
            <a:ext cx="3116374" cy="17511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08720"/>
            <a:ext cx="2248024" cy="19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3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itolo 1"/>
          <p:cNvSpPr txBox="1">
            <a:spLocks/>
          </p:cNvSpPr>
          <p:nvPr/>
        </p:nvSpPr>
        <p:spPr>
          <a:xfrm>
            <a:off x="3336691" y="232916"/>
            <a:ext cx="5673725" cy="349250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r"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CATTIVE ABITUDINI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-481120" y="762047"/>
            <a:ext cx="5256584" cy="1080120"/>
          </a:xfrm>
        </p:spPr>
        <p:txBody>
          <a:bodyPr>
            <a:no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it-IT" sz="2000" b="1" u="sng" kern="0" dirty="0">
                <a:solidFill>
                  <a:srgbClr val="000000"/>
                </a:solidFill>
                <a:latin typeface="Maiandra GD" panose="020E0502030308020204" pitchFamily="34" charset="0"/>
              </a:rPr>
              <a:t>COSA PUÒ FARE LA SCUOLA</a:t>
            </a:r>
            <a:endParaRPr lang="it-IT" sz="2000" b="1" kern="0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endParaRPr lang="it-IT" sz="2000" kern="0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067944" y="762047"/>
            <a:ext cx="5256584" cy="1080120"/>
          </a:xfrm>
        </p:spPr>
        <p:txBody>
          <a:bodyPr>
            <a:no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it-IT" sz="2000" b="1" u="sng" kern="0" dirty="0">
                <a:solidFill>
                  <a:srgbClr val="000000"/>
                </a:solidFill>
                <a:latin typeface="Maiandra GD" panose="020E0502030308020204" pitchFamily="34" charset="0"/>
              </a:rPr>
              <a:t>COSA PUÒ FARE LA FAMIGLIA</a:t>
            </a:r>
            <a:endParaRPr lang="it-IT" sz="2000" b="1" kern="0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endParaRPr lang="it-IT" sz="2000" kern="0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Freccia in giù 13"/>
          <p:cNvSpPr/>
          <p:nvPr/>
        </p:nvSpPr>
        <p:spPr bwMode="auto">
          <a:xfrm rot="18983900">
            <a:off x="3345516" y="1295034"/>
            <a:ext cx="504056" cy="75874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Freccia in giù 14"/>
          <p:cNvSpPr/>
          <p:nvPr/>
        </p:nvSpPr>
        <p:spPr bwMode="auto">
          <a:xfrm rot="2616100" flipH="1">
            <a:off x="4978827" y="1259509"/>
            <a:ext cx="504056" cy="75874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1133636" y="2087411"/>
            <a:ext cx="5562600" cy="4210050"/>
            <a:chOff x="1133636" y="2087411"/>
            <a:chExt cx="5562600" cy="4210050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636" y="2087411"/>
              <a:ext cx="5562600" cy="4210050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1520556" y="3068960"/>
              <a:ext cx="46805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600" dirty="0">
                  <a:solidFill>
                    <a:srgbClr val="003399"/>
                  </a:solidFill>
                  <a:latin typeface="Arial Rounded MT Bold" panose="020F0704030504030204" pitchFamily="34" charset="0"/>
                </a:rPr>
                <a:t>SANA ALIMENTAZIONE</a:t>
              </a:r>
            </a:p>
          </p:txBody>
        </p:sp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58" y="1976430"/>
            <a:ext cx="2857484" cy="28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itolo 1"/>
          <p:cNvSpPr txBox="1">
            <a:spLocks/>
          </p:cNvSpPr>
          <p:nvPr/>
        </p:nvSpPr>
        <p:spPr>
          <a:xfrm>
            <a:off x="2483769" y="232916"/>
            <a:ext cx="6526648" cy="349250"/>
          </a:xfrm>
          <a:prstGeom prst="rect">
            <a:avLst/>
          </a:prstGeom>
        </p:spPr>
        <p:txBody>
          <a:bodyPr/>
          <a:lstStyle>
            <a:lvl1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defTabSz="877888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r"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CATTIVE ABITUDINI: cosa fa la scuola?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79512" y="705304"/>
            <a:ext cx="6731056" cy="2736304"/>
          </a:xfrm>
        </p:spPr>
        <p:txBody>
          <a:bodyPr>
            <a:no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it-IT" sz="2000" b="1" u="sng" kern="0" dirty="0">
                <a:solidFill>
                  <a:srgbClr val="000000"/>
                </a:solidFill>
                <a:latin typeface="Maiandra GD" panose="020E0502030308020204" pitchFamily="34" charset="0"/>
              </a:rPr>
              <a:t>PROPOSTA NUTRIZIONALE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Menù adeguato</a:t>
            </a:r>
          </a:p>
          <a:p>
            <a:pPr>
              <a:spcBef>
                <a:spcPts val="0"/>
              </a:spcBef>
              <a:buClrTx/>
              <a:buSzPct val="100000"/>
              <a:buFontTx/>
              <a:buChar char="-"/>
            </a:pPr>
            <a:r>
              <a:rPr lang="it-IT" sz="18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Equilibrato in energia e nutrienti</a:t>
            </a:r>
          </a:p>
          <a:p>
            <a:pPr>
              <a:spcBef>
                <a:spcPts val="0"/>
              </a:spcBef>
              <a:buClrTx/>
              <a:buSzPct val="100000"/>
              <a:buFontTx/>
              <a:buChar char="-"/>
            </a:pPr>
            <a:r>
              <a:rPr lang="it-IT" sz="18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Stagionale</a:t>
            </a:r>
          </a:p>
          <a:p>
            <a:pPr marL="0" indent="0">
              <a:spcBef>
                <a:spcPts val="0"/>
              </a:spcBef>
              <a:buClrTx/>
              <a:buSzPct val="100000"/>
              <a:buNone/>
            </a:pPr>
            <a:r>
              <a:rPr lang="it-IT" sz="18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-   Con materie prime di qualità certificata (</a:t>
            </a:r>
            <a:r>
              <a:rPr lang="it-IT" sz="1800" kern="0" dirty="0" err="1">
                <a:solidFill>
                  <a:srgbClr val="000000"/>
                </a:solidFill>
                <a:latin typeface="Maiandra GD" panose="020E0502030308020204" pitchFamily="34" charset="0"/>
              </a:rPr>
              <a:t>bio</a:t>
            </a:r>
            <a:r>
              <a:rPr lang="it-IT" sz="1800" kern="0" dirty="0">
                <a:solidFill>
                  <a:srgbClr val="000000"/>
                </a:solidFill>
                <a:latin typeface="Maiandra GD" panose="020E0502030308020204" pitchFamily="34" charset="0"/>
              </a:rPr>
              <a:t>, Km 0...)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Merenda a base di frutta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Disponibilità di verdura cruda prima e durante il pasto</a:t>
            </a:r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endParaRPr lang="it-IT" sz="2000" kern="0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2627784" y="4673290"/>
            <a:ext cx="6731056" cy="2736304"/>
          </a:xfrm>
        </p:spPr>
        <p:txBody>
          <a:bodyPr>
            <a:noAutofit/>
          </a:bodyPr>
          <a:lstStyle>
            <a:lvl1pPr marL="292104" indent="-292104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597" indent="-24412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22">
                <a:solidFill>
                  <a:schemeClr val="tx1"/>
                </a:solidFill>
                <a:latin typeface="+mn-lt"/>
              </a:defRPr>
            </a:lvl2pPr>
            <a:lvl3pPr marL="975090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44">
                <a:solidFill>
                  <a:schemeClr val="tx1"/>
                </a:solidFill>
                <a:latin typeface="+mn-lt"/>
              </a:defRPr>
            </a:lvl3pPr>
            <a:lvl4pPr marL="1365973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689">
                <a:solidFill>
                  <a:schemeClr val="tx1"/>
                </a:solidFill>
                <a:latin typeface="+mn-lt"/>
              </a:defRPr>
            </a:lvl4pPr>
            <a:lvl5pPr marL="175544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5pPr>
            <a:lvl6pPr marL="216184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6pPr>
            <a:lvl7pPr marL="256825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7pPr>
            <a:lvl8pPr marL="2974659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8pPr>
            <a:lvl9pPr marL="3381064" indent="-194736" algn="l" defTabSz="7803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689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it-IT" sz="2000" b="1" u="sng" kern="0" dirty="0">
                <a:solidFill>
                  <a:srgbClr val="000000"/>
                </a:solidFill>
                <a:latin typeface="Maiandra GD" panose="020E0502030308020204" pitchFamily="34" charset="0"/>
              </a:rPr>
              <a:t>PROPOSTA EDUCATIVA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Il ruolo dell’educatore 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it-IT" sz="2000" b="1" kern="0" dirty="0">
                <a:solidFill>
                  <a:srgbClr val="000000"/>
                </a:solidFill>
                <a:latin typeface="Maiandra GD" panose="020E0502030308020204" pitchFamily="34" charset="0"/>
              </a:rPr>
              <a:t>Progetti a tema</a:t>
            </a:r>
            <a:endParaRPr lang="it-IT" sz="2000" kern="0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Picture 1" descr="C:\Users\Utente Uno\Desktop\materiale\dieta_colori_7_800x1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429000"/>
            <a:ext cx="6840760" cy="1624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75337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zione Dipres 2001">
  <a:themeElements>
    <a:clrScheme name="Presentazione Dipres 2001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Presentazione Dipres 200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resentazione Dipres 2001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Dipres 2001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Dipres 2001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yout base presentazione 2020.pptx" id="{EEEC8022-BDC3-456F-A488-2149D75C3DC3}" vid="{467DEBDA-3217-4D74-8634-2599EC6E2DDB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1891</Words>
  <Application>Microsoft Office PowerPoint</Application>
  <PresentationFormat>Presentazione su schermo (4:3)</PresentationFormat>
  <Paragraphs>251</Paragraphs>
  <Slides>28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40" baseType="lpstr">
      <vt:lpstr>Monotype Sorts</vt:lpstr>
      <vt:lpstr>Arial</vt:lpstr>
      <vt:lpstr>Arial Narrow</vt:lpstr>
      <vt:lpstr>Arial Rounded MT Bold</vt:lpstr>
      <vt:lpstr>Candara</vt:lpstr>
      <vt:lpstr>Century Gothic</vt:lpstr>
      <vt:lpstr>Comic Sans MS</vt:lpstr>
      <vt:lpstr>Lucida Calligraphy</vt:lpstr>
      <vt:lpstr>Maiandra GD</vt:lpstr>
      <vt:lpstr>Times New Roman</vt:lpstr>
      <vt:lpstr>Wingdings</vt:lpstr>
      <vt:lpstr>Presentazione Dipres 2001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RACCOMANDAZIONE 1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d915gav</dc:creator>
  <cp:lastModifiedBy>anna errico</cp:lastModifiedBy>
  <cp:revision>435</cp:revision>
  <dcterms:created xsi:type="dcterms:W3CDTF">2011-05-10T10:25:58Z</dcterms:created>
  <dcterms:modified xsi:type="dcterms:W3CDTF">2021-03-24T10:36:13Z</dcterms:modified>
</cp:coreProperties>
</file>